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7" r:id="rId2"/>
    <p:sldId id="257" r:id="rId3"/>
    <p:sldId id="320" r:id="rId4"/>
    <p:sldId id="260" r:id="rId5"/>
    <p:sldId id="288" r:id="rId6"/>
    <p:sldId id="263" r:id="rId7"/>
    <p:sldId id="289" r:id="rId8"/>
    <p:sldId id="264" r:id="rId9"/>
    <p:sldId id="273" r:id="rId10"/>
    <p:sldId id="300" r:id="rId11"/>
    <p:sldId id="269" r:id="rId12"/>
    <p:sldId id="272" r:id="rId13"/>
    <p:sldId id="299" r:id="rId14"/>
    <p:sldId id="283" r:id="rId15"/>
    <p:sldId id="295" r:id="rId16"/>
    <p:sldId id="291" r:id="rId17"/>
    <p:sldId id="284" r:id="rId18"/>
    <p:sldId id="318" r:id="rId19"/>
    <p:sldId id="319" r:id="rId20"/>
    <p:sldId id="286" r:id="rId21"/>
    <p:sldId id="324" r:id="rId22"/>
    <p:sldId id="301" r:id="rId23"/>
    <p:sldId id="322" r:id="rId24"/>
    <p:sldId id="325" r:id="rId25"/>
    <p:sldId id="302" r:id="rId26"/>
    <p:sldId id="326" r:id="rId27"/>
    <p:sldId id="327" r:id="rId28"/>
    <p:sldId id="314" r:id="rId29"/>
    <p:sldId id="293" r:id="rId30"/>
    <p:sldId id="310" r:id="rId31"/>
    <p:sldId id="315" r:id="rId32"/>
    <p:sldId id="316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27EB6F-9BA0-42B5-A816-F732A5C93C41}">
          <p14:sldIdLst>
            <p14:sldId id="287"/>
            <p14:sldId id="257"/>
            <p14:sldId id="320"/>
            <p14:sldId id="260"/>
            <p14:sldId id="288"/>
            <p14:sldId id="263"/>
            <p14:sldId id="289"/>
            <p14:sldId id="264"/>
            <p14:sldId id="273"/>
            <p14:sldId id="300"/>
            <p14:sldId id="269"/>
            <p14:sldId id="272"/>
            <p14:sldId id="299"/>
            <p14:sldId id="283"/>
            <p14:sldId id="295"/>
            <p14:sldId id="291"/>
            <p14:sldId id="284"/>
            <p14:sldId id="318"/>
            <p14:sldId id="319"/>
            <p14:sldId id="286"/>
            <p14:sldId id="324"/>
            <p14:sldId id="301"/>
            <p14:sldId id="322"/>
            <p14:sldId id="325"/>
            <p14:sldId id="302"/>
            <p14:sldId id="326"/>
            <p14:sldId id="327"/>
            <p14:sldId id="314"/>
            <p14:sldId id="293"/>
            <p14:sldId id="310"/>
            <p14:sldId id="315"/>
            <p14:sldId id="316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197C4-5D6E-4E68-AF0D-C785C30B9F02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DA219-E16F-4AD9-BD52-54CC3FC1A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5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𝐼𝑛𝑖𝑡𝑖𝑎𝑙 𝐹𝑢𝑛𝑑𝑖𝑛𝑔 ~ 𝐼𝐺(20662185, 1384173)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4D130-8C26-4627-80A4-BC69DAD7866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2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D21A-D63F-4ED9-9AA4-3A8CB92FC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CE209-008E-4D93-8C79-0B53DF144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47AC-4A42-43A1-9960-891B2A3C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32090-BA18-44DF-8E07-FA11EFE8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75855-F888-4F82-A8D6-99D347BC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2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AA1D-B4A5-4D22-943E-4FAD4A7D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C8A53-E2E1-4F50-BBA3-AF97423CC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559E5-BDA3-4513-81BB-AA75119B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581F1-5256-4057-B5DA-E8C46D7A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2C762-388C-4F56-A458-2997CD3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4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C42F2-AF35-4FBD-A692-8ACF5D7C4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2D013-EEBC-40EA-8CE8-9F53A855D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33243-0DCC-42AC-8429-FF75392A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D83F6-9289-4203-A5ED-3C87D8EE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6F35B-C0C1-4131-A6EC-E481D817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0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S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BB36F4-6033-4D26-B41B-71BEDDAC2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1841" y="226212"/>
            <a:ext cx="1597290" cy="160338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4F084A3-0995-4FD0-8536-F153E683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EF8FD-2ABB-4FAA-9846-886E8D0C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26F6F-C767-4C04-898D-FA820EED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E96D6-DA52-4C4E-B16E-67C5E1FB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6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1671-4FD6-4A3C-A63C-8CA11636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3012-15BC-45AD-9609-E618914B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103AC-4AFC-4BE6-B254-5F05B403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0BD2D-1866-4FC0-B181-1DFCE17A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FD68-E664-4087-BF0A-5FAB2B86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7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EA9D-5F8B-421E-9300-EF5BE96F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D691B-06AE-468C-A9DA-D3ED69D32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26C77-47CA-4140-8F08-19081EE0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088B2-1653-4845-B34F-02018BE3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4F6F-9B4B-45E7-AE97-81D19B53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7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6F6E-E25E-4FF8-99F3-C51BF3C3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3316-C036-4B98-A691-6D53A89C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2D9FE-07AF-43C7-8A00-080EB7591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76971-1BDB-4BC5-ACE1-2E0A371B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A9304-C020-495A-83FA-12384F68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87F6A-29AB-422A-AC90-293695C8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2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230E-DAFD-4369-83C4-724F8BA6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D220E-C494-4BC0-A89F-E7CBC274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65BAB-5D17-4DF0-9036-9F5380F94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65A63-3666-4442-A7CE-8DB17FDB7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E3C8F-B970-4F30-B5A2-96125030F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69271-4D73-46C8-929B-8EA06066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7AED0C-786C-46E7-8959-C71F6203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3A98B-FDC0-4EB0-A049-5179B16E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2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34DB-3C49-4F8F-8244-2864D1AD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1D831-9DD1-4502-8B88-ED6591FF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7B150-B9FA-458F-8B71-9998E294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B862D-3546-4341-85F2-C490001E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5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91708-408E-4169-A697-0839614D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914A0-3E21-49AD-BF52-F57113D7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FF1C3-66D6-4F2A-91BE-78642BE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7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1D2D-5D3F-4CAC-B7C5-8C6B3E9E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2DA2-36D6-47D6-A613-132A5549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4BA24-4564-4834-9439-257607371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9905F-CCAC-421C-A346-39B07E8B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37AD5-3BBE-49AD-BCC2-0D2B87B6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54BDA-CA90-4507-B2F6-6703A829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5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C52CB-1A88-4F2A-80DE-281366B7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D9D6D-652A-486C-9F11-FC85159C4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A6934-83EC-44FC-9F12-A8EDF410A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593B-D4D5-45BC-B54E-818450DD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9DFD-3220-4881-B86E-1C78A7EC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36ED4-8D8B-48D0-86F4-9BA2ED75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2BE77-D7BF-4630-B7F6-883B6151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05242-54C7-41B6-9C20-D8640346B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B9862-FF56-413E-BF91-5518A3C29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B70B2-BAA4-40FB-93BA-007E06C9E10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DAA9D-B2E8-42F8-A550-AC3FCCFD4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76441-3B83-466F-B282-CAB7D502D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8BE7-045D-4481-A185-6EB19EAC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6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BDA8-2683-4DDF-83F0-B4A45D1E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05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Forecasting the </a:t>
            </a:r>
            <a:r>
              <a:rPr lang="en-GB" sz="3200" dirty="0" err="1"/>
              <a:t>Computerisability</a:t>
            </a:r>
            <a:r>
              <a:rPr lang="en-GB" sz="3200" dirty="0"/>
              <a:t> of Tasks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692073-2BE3-4A75-B3E1-124300AB73BA}"/>
                  </a:ext>
                </a:extLst>
              </p:cNvPr>
              <p:cNvSpPr txBox="1"/>
              <p:nvPr/>
            </p:nvSpPr>
            <p:spPr>
              <a:xfrm>
                <a:off x="1918353" y="3738923"/>
                <a:ext cx="8740682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𝐾𝑖𝑒𝑟𝑎𝑛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𝑀𝑎𝑟𝑟𝑎𝑦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1, 2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𝑆h𝑟𝑢𝑡h𝑖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𝑃𝑟𝑎𝑏h𝑎𝑘𝑎𝑟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𝑅𝑜𝑏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𝐴𝑥𝑡𝑒𝑙𝑙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i="1" dirty="0"/>
              </a:p>
              <a:p>
                <a:pPr algn="ctr"/>
                <a:endParaRPr lang="en-GB" sz="2400" dirty="0"/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1600" i="1" dirty="0"/>
                  <a:t>1. Institute for New Economic Thinking at the Oxford Martin School, University of Oxford</a:t>
                </a:r>
              </a:p>
              <a:p>
                <a:pPr algn="ctr"/>
                <a:r>
                  <a:rPr lang="en-GB" sz="1600" i="1" dirty="0"/>
                  <a:t>2. Oxford Mathematical Institute, University of Oxford</a:t>
                </a:r>
              </a:p>
              <a:p>
                <a:pPr algn="ctr"/>
                <a:r>
                  <a:rPr lang="en-GB" sz="1600" i="1" dirty="0"/>
                  <a:t>3. Department of Computational Social Science, George Mason University</a:t>
                </a:r>
              </a:p>
              <a:p>
                <a:pPr algn="ctr"/>
                <a:r>
                  <a:rPr lang="en-GB" sz="1600" i="1" dirty="0"/>
                  <a:t>4. Santa Fe Institute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692073-2BE3-4A75-B3E1-124300AB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353" y="3738923"/>
                <a:ext cx="8740682" cy="2185214"/>
              </a:xfrm>
              <a:prstGeom prst="rect">
                <a:avLst/>
              </a:prstGeom>
              <a:blipFill>
                <a:blip r:embed="rId2"/>
                <a:stretch>
                  <a:fillRect b="-2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958DA-9232-4859-9BC1-20F3D873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1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6B03-DEC8-457A-A419-40845D51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9F208-637A-41A8-BA3C-1F457CFA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FDD4A-898E-42FA-A6D2-3362836137DD}"/>
              </a:ext>
            </a:extLst>
          </p:cNvPr>
          <p:cNvSpPr txBox="1"/>
          <p:nvPr/>
        </p:nvSpPr>
        <p:spPr>
          <a:xfrm>
            <a:off x="739881" y="1766888"/>
            <a:ext cx="10175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Compiled dataset of all of the firms working to automate each of type of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Used Venture Scanner AI Start-up dataset, Robot Report Robotics Start-up dataset, NASDAQ stock market listings, QS Universities Rankings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Used set of occupations/parts of occupations that have shown the potential to be automated and their O*NET ‘abilities’ ratings to work out current levels of automation</a:t>
            </a:r>
          </a:p>
        </p:txBody>
      </p:sp>
    </p:spTree>
    <p:extLst>
      <p:ext uri="{BB962C8B-B14F-4D97-AF65-F5344CB8AC3E}">
        <p14:creationId xmlns:p14="http://schemas.microsoft.com/office/powerpoint/2010/main" val="268933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D8C9-1858-4308-9BEF-79D0ADBE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574"/>
            <a:ext cx="10515600" cy="1325563"/>
          </a:xfrm>
        </p:spPr>
        <p:txBody>
          <a:bodyPr/>
          <a:lstStyle/>
          <a:p>
            <a:r>
              <a:rPr lang="en-GB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137EE-8A65-41F1-9DBC-8B8F3267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5090F-0DBA-4F22-B33C-9ECE8B4C5705}"/>
              </a:ext>
            </a:extLst>
          </p:cNvPr>
          <p:cNvSpPr txBox="1"/>
          <p:nvPr/>
        </p:nvSpPr>
        <p:spPr>
          <a:xfrm>
            <a:off x="1432057" y="1639603"/>
            <a:ext cx="888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1. Number of Firms and Level of Automation for Each Task Type (2018)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0E900-FF80-4C94-8775-933A801B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24" y="2023400"/>
            <a:ext cx="9058019" cy="43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9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E875-D2E6-4297-9A00-AA386FAC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The Firms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8207C-5E4B-4E3C-97D8-BE71C98B855C}"/>
              </a:ext>
            </a:extLst>
          </p:cNvPr>
          <p:cNvSpPr txBox="1"/>
          <p:nvPr/>
        </p:nvSpPr>
        <p:spPr>
          <a:xfrm>
            <a:off x="960645" y="1523446"/>
            <a:ext cx="9646395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457200" indent="-457200">
              <a:buAutoNum type="arabicParenR"/>
            </a:pPr>
            <a:r>
              <a:rPr lang="en-GB" sz="2400" dirty="0"/>
              <a:t>Receive funding – simulating research grants etc</a:t>
            </a:r>
          </a:p>
          <a:p>
            <a:pPr marL="457200" indent="-457200">
              <a:buAutoNum type="arabicParenR"/>
            </a:pPr>
            <a:endParaRPr lang="en-GB" sz="2400" dirty="0"/>
          </a:p>
          <a:p>
            <a:pPr marL="457200" indent="-457200">
              <a:buAutoNum type="arabicParenR"/>
            </a:pPr>
            <a:r>
              <a:rPr lang="en-GB" sz="2400" dirty="0"/>
              <a:t>Collaborate</a:t>
            </a:r>
          </a:p>
          <a:p>
            <a:endParaRPr lang="en-GB" sz="2400" dirty="0"/>
          </a:p>
          <a:p>
            <a:pPr marL="457200" indent="-457200">
              <a:buAutoNum type="arabicParenR" startAt="3"/>
            </a:pPr>
            <a:r>
              <a:rPr lang="en-GB" sz="2400" dirty="0"/>
              <a:t>Carry out research projects – attempt as many as can afford - can be</a:t>
            </a:r>
          </a:p>
          <a:p>
            <a:r>
              <a:rPr lang="en-GB" sz="2400" dirty="0"/>
              <a:t>       ‘radical’ or ‘incremental’</a:t>
            </a:r>
          </a:p>
          <a:p>
            <a:endParaRPr lang="en-GB" sz="2400" dirty="0"/>
          </a:p>
          <a:p>
            <a:r>
              <a:rPr lang="en-GB" sz="2400" dirty="0"/>
              <a:t>4)    Check if they want to adopt others’ technology/launch joint ventures</a:t>
            </a:r>
          </a:p>
          <a:p>
            <a:r>
              <a:rPr lang="en-GB" sz="2400" dirty="0"/>
              <a:t>        </a:t>
            </a:r>
          </a:p>
          <a:p>
            <a:r>
              <a:rPr lang="en-GB" sz="2400" dirty="0"/>
              <a:t>      (Firms enter/exit the market)</a:t>
            </a:r>
          </a:p>
          <a:p>
            <a:endParaRPr lang="en-GB" sz="2400" dirty="0"/>
          </a:p>
          <a:p>
            <a:r>
              <a:rPr lang="en-GB" sz="2400" dirty="0"/>
              <a:t>5)    Repeat – one time period represents one year</a:t>
            </a:r>
          </a:p>
          <a:p>
            <a:pPr marL="457200" indent="-457200">
              <a:buAutoNum type="arabicParenR" startAt="3"/>
            </a:pPr>
            <a:endParaRPr lang="en-GB" sz="2400" dirty="0"/>
          </a:p>
          <a:p>
            <a:pPr marL="457200" indent="-457200">
              <a:buAutoNum type="arabicParenR" startAt="3"/>
            </a:pPr>
            <a:endParaRPr lang="en-GB" sz="2400" dirty="0"/>
          </a:p>
          <a:p>
            <a:pPr marL="457200" indent="-457200">
              <a:buAutoNum type="arabicParenR" startAt="3"/>
            </a:pPr>
            <a:endParaRPr lang="en-GB" sz="2400" dirty="0"/>
          </a:p>
          <a:p>
            <a:pPr marL="457200" indent="-457200">
              <a:buAutoNum type="arabicParenR" startAt="3"/>
            </a:pPr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8BCA4-4230-4331-8C28-24E4031C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1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71FE-47B8-4BC5-9D60-56E50161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32B1F-1BCE-4779-B2C9-7F596251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2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117C-AF7A-437E-BDFF-FBE96D06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Vaildation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7BE92-D68A-406E-AFC1-F82CCCCAF0F5}"/>
              </a:ext>
            </a:extLst>
          </p:cNvPr>
          <p:cNvSpPr txBox="1"/>
          <p:nvPr/>
        </p:nvSpPr>
        <p:spPr>
          <a:xfrm>
            <a:off x="933254" y="1690688"/>
            <a:ext cx="97633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Performed Monte-Carlo simulation with n = 30 using 2000 data for firms working on “recognising known patterns/categories” </a:t>
            </a:r>
            <a:r>
              <a:rPr lang="en-GB" sz="2400" dirty="0" err="1"/>
              <a:t>i.e</a:t>
            </a:r>
            <a:r>
              <a:rPr lang="en-GB" sz="2400" dirty="0"/>
              <a:t> supervised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7B45E-BE2A-43FD-94EA-EFF7DFC268A2}"/>
              </a:ext>
            </a:extLst>
          </p:cNvPr>
          <p:cNvSpPr txBox="1"/>
          <p:nvPr/>
        </p:nvSpPr>
        <p:spPr>
          <a:xfrm>
            <a:off x="6819508" y="3429000"/>
            <a:ext cx="453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Able to reasonably successfully forecast level of automation for 2018 from this – median = 0.574 compared to 0.61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9000B-EEAC-4CB1-90A0-A132AA20D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/>
          <a:stretch/>
        </p:blipFill>
        <p:spPr>
          <a:xfrm>
            <a:off x="831131" y="3429000"/>
            <a:ext cx="6090501" cy="31979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E3A0F-8E4E-4E1B-AC0F-C7D0ED23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7B1F6-15B1-4D5B-9B25-73531AB2E4B2}"/>
              </a:ext>
            </a:extLst>
          </p:cNvPr>
          <p:cNvSpPr txBox="1"/>
          <p:nvPr/>
        </p:nvSpPr>
        <p:spPr>
          <a:xfrm>
            <a:off x="1390650" y="2910325"/>
            <a:ext cx="521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2. Distribution of Predictions for the Development of Supervised Learning in 2018</a:t>
            </a:r>
          </a:p>
        </p:txBody>
      </p:sp>
    </p:spTree>
    <p:extLst>
      <p:ext uri="{BB962C8B-B14F-4D97-AF65-F5344CB8AC3E}">
        <p14:creationId xmlns:p14="http://schemas.microsoft.com/office/powerpoint/2010/main" val="55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F5CB-7A11-4D26-8BC3-224B675A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Monte-Carlo Run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E5F2D-626E-4099-84CB-82619273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87" y="2189149"/>
            <a:ext cx="2976563" cy="34035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8E9DF-D52E-4759-95FF-77BC5361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13A4C-2970-417A-8B53-0EA89FE6FEAA}"/>
              </a:ext>
            </a:extLst>
          </p:cNvPr>
          <p:cNvSpPr txBox="1"/>
          <p:nvPr/>
        </p:nvSpPr>
        <p:spPr>
          <a:xfrm>
            <a:off x="1390650" y="1512779"/>
            <a:ext cx="683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3. The Median Ability to Automate Different Types of Task 2018-2050, n=100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749F5F-DF10-486B-A116-91A95E5BE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"/>
          <a:stretch/>
        </p:blipFill>
        <p:spPr>
          <a:xfrm>
            <a:off x="838200" y="2189149"/>
            <a:ext cx="7391399" cy="42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3466-68EE-4EB9-9403-419C318F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4B38E-7B4A-4DDF-A3E3-33F3AA835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33" y="1875459"/>
            <a:ext cx="2991168" cy="3420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3AA6C8-D2CB-462A-8A3C-BF453E5FF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"/>
          <a:stretch/>
        </p:blipFill>
        <p:spPr>
          <a:xfrm>
            <a:off x="685800" y="2028915"/>
            <a:ext cx="7661440" cy="43274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C3378-4718-4DC4-B8ED-86B6CD05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24CA9-A377-44A8-B0AC-F994CC3C934C}"/>
              </a:ext>
            </a:extLst>
          </p:cNvPr>
          <p:cNvSpPr txBox="1"/>
          <p:nvPr/>
        </p:nvSpPr>
        <p:spPr>
          <a:xfrm>
            <a:off x="1076325" y="1592574"/>
            <a:ext cx="60388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4. Example Individual Run 2018-2050 (US Firms Only)</a:t>
            </a:r>
          </a:p>
        </p:txBody>
      </p:sp>
    </p:spTree>
    <p:extLst>
      <p:ext uri="{BB962C8B-B14F-4D97-AF65-F5344CB8AC3E}">
        <p14:creationId xmlns:p14="http://schemas.microsoft.com/office/powerpoint/2010/main" val="50096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477D-54AF-40C6-A46A-D6C7EFE3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96C56-ED75-45B7-83E3-C9C517F801DF}"/>
              </a:ext>
            </a:extLst>
          </p:cNvPr>
          <p:cNvSpPr txBox="1"/>
          <p:nvPr/>
        </p:nvSpPr>
        <p:spPr>
          <a:xfrm>
            <a:off x="991209" y="1690688"/>
            <a:ext cx="95339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Reproduces multiple stylised facts: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Produces ‘linked S-curves’ (</a:t>
            </a:r>
            <a:r>
              <a:rPr lang="en-GB" sz="2400" dirty="0" err="1"/>
              <a:t>Heebyung</a:t>
            </a:r>
            <a:r>
              <a:rPr lang="en-GB" sz="2400" dirty="0"/>
              <a:t> and Magee 2006)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Reproduces firm clustering (</a:t>
            </a:r>
            <a:r>
              <a:rPr lang="en-GB" sz="2400" dirty="0" err="1"/>
              <a:t>Cantner</a:t>
            </a:r>
            <a:r>
              <a:rPr lang="en-GB" sz="2400" dirty="0"/>
              <a:t> and </a:t>
            </a:r>
            <a:r>
              <a:rPr lang="en-GB" sz="2400" dirty="0" err="1"/>
              <a:t>Meder</a:t>
            </a:r>
            <a:r>
              <a:rPr lang="en-GB" sz="2400" dirty="0"/>
              <a:t> 2007)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Exhibits positive/negative feedback loops, and can reproduce empirical patterns like industry decline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E026-7E01-4A83-80D8-CE7607F7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73C0-5DDB-4E2D-A93C-888E1515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Partial Automation Potential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10FA7-892E-494C-9604-19FC8F4F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D2F2FE78-1DDE-4C0D-9830-3797DA0B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62" y="2012156"/>
            <a:ext cx="6558766" cy="4526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6EC2A-30CE-430F-89B1-20C6CBDC119A}"/>
              </a:ext>
            </a:extLst>
          </p:cNvPr>
          <p:cNvSpPr txBox="1"/>
          <p:nvPr/>
        </p:nvSpPr>
        <p:spPr>
          <a:xfrm>
            <a:off x="461573" y="2192930"/>
            <a:ext cx="43334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Key impact of automation is automation of individual tasks within occupations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Potentially large impact, and cause of job displacement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Probability tasks will be automated not necessarily linked to probability whole occupation will be automated</a:t>
            </a:r>
          </a:p>
        </p:txBody>
      </p:sp>
    </p:spTree>
    <p:extLst>
      <p:ext uri="{BB962C8B-B14F-4D97-AF65-F5344CB8AC3E}">
        <p14:creationId xmlns:p14="http://schemas.microsoft.com/office/powerpoint/2010/main" val="67057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BB25-87BA-4541-8F6C-CC2C2D7C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Partial Automation Potential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56A30-6991-4DC6-846C-AD2F3879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19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C4059B-0D8A-4E33-84A3-C466C2AC0514}"/>
                  </a:ext>
                </a:extLst>
              </p:cNvPr>
              <p:cNvSpPr txBox="1"/>
              <p:nvPr/>
            </p:nvSpPr>
            <p:spPr>
              <a:xfrm>
                <a:off x="523875" y="1905000"/>
                <a:ext cx="11058525" cy="6186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Proportion of occupation </a:t>
                </a:r>
                <a:r>
                  <a:rPr lang="en-GB" sz="2400" i="1" dirty="0" err="1"/>
                  <a:t>i</a:t>
                </a:r>
                <a:r>
                  <a:rPr lang="en-GB" sz="2400" dirty="0"/>
                  <a:t> automatable at </a:t>
                </a:r>
                <a:r>
                  <a:rPr lang="en-GB" sz="2400" i="1" dirty="0"/>
                  <a:t>t</a:t>
                </a:r>
                <a:r>
                  <a:rPr lang="en-GB" sz="24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𝑖𝑗𝑡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Where:</a:t>
                </a: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</m:oMath>
                </a14:m>
                <a:r>
                  <a:rPr lang="en-GB" sz="2400" dirty="0"/>
                  <a:t> = 1 </a:t>
                </a:r>
                <a:r>
                  <a:rPr lang="en-GB" sz="2400" dirty="0" err="1"/>
                  <a:t>iff</a:t>
                </a:r>
                <a:r>
                  <a:rPr lang="en-GB" sz="2400" dirty="0"/>
                  <a:t> ability </a:t>
                </a:r>
                <a:r>
                  <a:rPr lang="en-GB" sz="2400" i="1" dirty="0"/>
                  <a:t>j </a:t>
                </a:r>
                <a:r>
                  <a:rPr lang="en-GB" sz="2400" dirty="0"/>
                  <a:t>in occupation </a:t>
                </a:r>
                <a:r>
                  <a:rPr lang="en-GB" sz="2400" i="1" dirty="0" err="1"/>
                  <a:t>i</a:t>
                </a:r>
                <a:r>
                  <a:rPr lang="en-GB" sz="2400" i="1" dirty="0"/>
                  <a:t> </a:t>
                </a:r>
                <a:r>
                  <a:rPr lang="en-GB" sz="2400" dirty="0"/>
                  <a:t>is computerisable at </a:t>
                </a:r>
                <a:r>
                  <a:rPr lang="en-GB" sz="2400" i="1" dirty="0"/>
                  <a:t>t</a:t>
                </a:r>
                <a:r>
                  <a:rPr lang="en-GB" sz="2400" dirty="0"/>
                  <a:t>, and </a:t>
                </a: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400" dirty="0"/>
                  <a:t> is the importance of ability </a:t>
                </a:r>
                <a:r>
                  <a:rPr lang="en-GB" sz="2400" i="1" dirty="0"/>
                  <a:t>j</a:t>
                </a:r>
                <a:r>
                  <a:rPr lang="en-GB" sz="2400" dirty="0"/>
                  <a:t> for occupation </a:t>
                </a:r>
                <a:r>
                  <a:rPr lang="en-GB" sz="2400" i="1" dirty="0" err="1"/>
                  <a:t>i</a:t>
                </a:r>
                <a:r>
                  <a:rPr lang="en-GB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C4059B-0D8A-4E33-84A3-C466C2AC0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905000"/>
                <a:ext cx="11058525" cy="6186374"/>
              </a:xfrm>
              <a:prstGeom prst="rect">
                <a:avLst/>
              </a:prstGeom>
              <a:blipFill>
                <a:blip r:embed="rId2"/>
                <a:stretch>
                  <a:fillRect l="-882" t="-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61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195A-11D7-428F-932D-46414F27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DA533-1C79-4226-AA2C-87E1A3D6D1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838200" y="2394488"/>
            <a:ext cx="9650139" cy="3786977"/>
          </a:xfrm>
        </p:spPr>
        <p:txBody>
          <a:bodyPr>
            <a:normAutofit/>
          </a:bodyPr>
          <a:lstStyle/>
          <a:p>
            <a:r>
              <a:rPr lang="en-GB" sz="2600" dirty="0"/>
              <a:t>Current approaches</a:t>
            </a:r>
          </a:p>
          <a:p>
            <a:endParaRPr lang="en-GB" sz="2600" dirty="0"/>
          </a:p>
          <a:p>
            <a:r>
              <a:rPr lang="en-GB" sz="2600" dirty="0"/>
              <a:t>Our model</a:t>
            </a:r>
          </a:p>
          <a:p>
            <a:endParaRPr lang="en-GB" sz="2600" dirty="0"/>
          </a:p>
          <a:p>
            <a:r>
              <a:rPr lang="en-GB" sz="2600" dirty="0"/>
              <a:t>Results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026B6-876C-4DA4-A89A-1A730F04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9C272-A48B-45F5-8F28-3EC2095E3A5B}"/>
              </a:ext>
            </a:extLst>
          </p:cNvPr>
          <p:cNvSpPr/>
          <p:nvPr/>
        </p:nvSpPr>
        <p:spPr>
          <a:xfrm>
            <a:off x="838200" y="5615582"/>
            <a:ext cx="9843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Special thanks for help and comments from: Tom Pike, Sean Luke, François Lafond, Jens Madsen, and Maria Del Rio </a:t>
            </a:r>
            <a:r>
              <a:rPr lang="en-GB" dirty="0" err="1"/>
              <a:t>Chanona</a:t>
            </a:r>
            <a:r>
              <a:rPr lang="en-GB" dirty="0"/>
              <a:t> amongst many others. </a:t>
            </a:r>
          </a:p>
          <a:p>
            <a:r>
              <a:rPr lang="en-GB" dirty="0"/>
              <a:t>Marray is grateful for funding from the Laidlaw Research Scholarship at the University of Oxford.</a:t>
            </a:r>
          </a:p>
        </p:txBody>
      </p:sp>
    </p:spTree>
    <p:extLst>
      <p:ext uri="{BB962C8B-B14F-4D97-AF65-F5344CB8AC3E}">
        <p14:creationId xmlns:p14="http://schemas.microsoft.com/office/powerpoint/2010/main" val="135562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B1A7-4441-4D0F-B5E1-73100DC4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62" y="3429000"/>
            <a:ext cx="50958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Questions?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(Kieran.Marray@maths.ox.ac.uk)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3AB18-305E-497C-8A52-045C1B2C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3B930C-D012-4ABD-B0DC-B1B7ACB907E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0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4D9B0-FB36-4AE0-A5A4-58BB1E27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3B930C-D012-4ABD-B0DC-B1B7ACB907E8}" type="slidenum">
              <a:rPr lang="en-GB" smtClean="0"/>
              <a:t>21</a:t>
            </a:fld>
            <a:endParaRPr lang="en-GB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91124C-68DE-4B20-B062-1847AAF25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33" y="731520"/>
            <a:ext cx="8742967" cy="57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40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943E-74A8-4506-A001-5AA685C7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BD63A-A0A4-4975-A422-816748F0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22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A1CA5-BACE-46CE-B709-FC01733ECD12}"/>
              </a:ext>
            </a:extLst>
          </p:cNvPr>
          <p:cNvSpPr txBox="1"/>
          <p:nvPr/>
        </p:nvSpPr>
        <p:spPr>
          <a:xfrm>
            <a:off x="771525" y="1690688"/>
            <a:ext cx="93440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err="1"/>
              <a:t>Manyika</a:t>
            </a:r>
            <a:r>
              <a:rPr lang="en-GB" sz="2600" dirty="0"/>
              <a:t> et al. (2017). A Future That Works: Automation, Employment, and 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Newman, Mark (2001). The Structure of Scientific Collaboration Networks, </a:t>
            </a:r>
            <a:r>
              <a:rPr lang="en-GB" sz="2600" i="1" dirty="0"/>
              <a:t>Proceedings of the National Academy of Sciences</a:t>
            </a:r>
            <a:r>
              <a:rPr lang="en-GB" sz="2600" dirty="0"/>
              <a:t> Vol. 98:2, 404-409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Shi et al. (2015). Weaving the Fabric of Science: Dynamic Network Models of Science’s Unfolding Structure, </a:t>
            </a:r>
            <a:r>
              <a:rPr lang="en-GB" sz="2600" i="1" dirty="0"/>
              <a:t>Social Networks </a:t>
            </a:r>
            <a:r>
              <a:rPr lang="en-GB" sz="2600" dirty="0"/>
              <a:t>Vol. 43, 73-85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i="1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0663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651C-A10B-4860-B67E-FC6AA56B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48841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E0C9-BE7E-4FDA-9E9E-4E7E1F0F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41974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7FA08-09BC-4CD8-B490-D0777F7BE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25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95089-CCA7-46C3-90DE-C85FFDB1539C}"/>
              </a:ext>
            </a:extLst>
          </p:cNvPr>
          <p:cNvSpPr/>
          <p:nvPr/>
        </p:nvSpPr>
        <p:spPr>
          <a:xfrm>
            <a:off x="555624" y="509587"/>
            <a:ext cx="2182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Figure 10. The Median Ability to Automate Different Types of Task in 2050, n=100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A20508-0862-4580-AF1F-832F54C686EE}"/>
              </a:ext>
            </a:extLst>
          </p:cNvPr>
          <p:cNvGraphicFramePr>
            <a:graphicFrameLocks noGrp="1"/>
          </p:cNvGraphicFramePr>
          <p:nvPr/>
        </p:nvGraphicFramePr>
        <p:xfrm>
          <a:off x="3022599" y="509587"/>
          <a:ext cx="5711826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674">
                  <a:extLst>
                    <a:ext uri="{9D8B030D-6E8A-4147-A177-3AD203B41FA5}">
                      <a16:colId xmlns:a16="http://schemas.microsoft.com/office/drawing/2014/main" val="1593662105"/>
                    </a:ext>
                  </a:extLst>
                </a:gridCol>
                <a:gridCol w="2291152">
                  <a:extLst>
                    <a:ext uri="{9D8B030D-6E8A-4147-A177-3AD203B41FA5}">
                      <a16:colId xmlns:a16="http://schemas.microsoft.com/office/drawing/2014/main" val="3178284855"/>
                    </a:ext>
                  </a:extLst>
                </a:gridCol>
              </a:tblGrid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Task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Level of Automation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32426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Visual Perception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08969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Non-Visual Perception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333244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Retrieving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64220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Recognising Known Patterns/Categories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1.534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16231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Generating Novel Patterns/Categories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62192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Logical Reasoning/Problem 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920093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Optimising and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0.954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287757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Creativity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357771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Articulating/Displaying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0.649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242613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Coordinating with Multiple Agents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0.859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84781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Natural Language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176285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Natural Language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02062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Social and Emotional Sensing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569747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Social and Emotional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0.412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42448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Social and Emotional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643933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Fine Motor Skills/Dexterity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401428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Gross Motor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0.809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44146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1.076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2064"/>
                  </a:ext>
                </a:extLst>
              </a:tr>
              <a:tr h="244107">
                <a:tc>
                  <a:txBody>
                    <a:bodyPr/>
                    <a:lstStyle/>
                    <a:p>
                      <a:r>
                        <a:rPr lang="en-GB" sz="1400" dirty="0"/>
                        <a:t>Mobility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0.804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7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985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7122-4A99-4172-9BDE-77CF37F5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Detail on Time-Steps</a:t>
            </a:r>
          </a:p>
        </p:txBody>
      </p:sp>
    </p:spTree>
    <p:extLst>
      <p:ext uri="{BB962C8B-B14F-4D97-AF65-F5344CB8AC3E}">
        <p14:creationId xmlns:p14="http://schemas.microsoft.com/office/powerpoint/2010/main" val="235581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1955D9-AC9B-439C-8391-86210EC537B4}"/>
              </a:ext>
            </a:extLst>
          </p:cNvPr>
          <p:cNvSpPr/>
          <p:nvPr/>
        </p:nvSpPr>
        <p:spPr>
          <a:xfrm>
            <a:off x="825271" y="1092804"/>
            <a:ext cx="769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ρτ</a:t>
            </a:r>
            <a:r>
              <a:rPr lang="en-GB" dirty="0" err="1"/>
              <a:t>m,t</a:t>
            </a:r>
            <a:r>
              <a:rPr lang="en-GB" dirty="0"/>
              <a:t> = argmax{</a:t>
            </a:r>
            <a:r>
              <a:rPr lang="el-GR" dirty="0"/>
              <a:t>ρ</a:t>
            </a:r>
            <a:r>
              <a:rPr lang="en-GB" dirty="0" err="1"/>
              <a:t>i,t</a:t>
            </a:r>
            <a:r>
              <a:rPr lang="en-GB" dirty="0"/>
              <a:t>|∀</a:t>
            </a:r>
            <a:r>
              <a:rPr lang="en-GB" dirty="0" err="1"/>
              <a:t>i</a:t>
            </a:r>
            <a:r>
              <a:rPr lang="en-GB" dirty="0"/>
              <a:t> ∈ </a:t>
            </a:r>
            <a:r>
              <a:rPr lang="el-GR" dirty="0"/>
              <a:t>τ</a:t>
            </a:r>
            <a:r>
              <a:rPr lang="en-GB" dirty="0"/>
              <a:t>m}</a:t>
            </a:r>
          </a:p>
          <a:p>
            <a:r>
              <a:rPr lang="fr-FR" dirty="0" err="1"/>
              <a:t>fi,t</a:t>
            </a:r>
            <a:r>
              <a:rPr lang="fr-FR" dirty="0"/>
              <a:t> = α+βιi,t−1</a:t>
            </a:r>
          </a:p>
          <a:p>
            <a:r>
              <a:rPr lang="el-GR" dirty="0"/>
              <a:t>ν =</a:t>
            </a:r>
            <a:r>
              <a:rPr lang="en-GB" dirty="0" err="1"/>
              <a:t>bfi,t</a:t>
            </a:r>
            <a:r>
              <a:rPr lang="en-GB" dirty="0"/>
              <a:t> c</a:t>
            </a:r>
            <a:r>
              <a:rPr lang="el-GR" dirty="0"/>
              <a:t>ν </a:t>
            </a:r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78329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AE48-CBF3-4D2E-8AD1-155D7CAF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AA7B8-E673-44C3-857D-D0E07364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BD004-1788-451F-97A5-49D52C15C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21"/>
          <a:stretch/>
        </p:blipFill>
        <p:spPr>
          <a:xfrm>
            <a:off x="514351" y="2592504"/>
            <a:ext cx="6419850" cy="3302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8686BC-1A1A-4E1E-A39D-1ACB03ABA32F}"/>
                  </a:ext>
                </a:extLst>
              </p:cNvPr>
              <p:cNvSpPr txBox="1"/>
              <p:nvPr/>
            </p:nvSpPr>
            <p:spPr>
              <a:xfrm>
                <a:off x="7477126" y="3458684"/>
                <a:ext cx="43814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/>
                  <a:t>Funding evolves over time: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𝐹𝑢𝑛𝑑𝑖𝑛𝑔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𝐼𝑛𝑛𝑜𝑣𝑎𝑡𝑖𝑜𝑛𝑠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8686BC-1A1A-4E1E-A39D-1ACB03ABA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126" y="3458684"/>
                <a:ext cx="4381497" cy="1569660"/>
              </a:xfrm>
              <a:prstGeom prst="rect">
                <a:avLst/>
              </a:prstGeom>
              <a:blipFill>
                <a:blip r:embed="rId4"/>
                <a:stretch>
                  <a:fillRect l="-2228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AA00746-8E6B-4EAE-BF43-E0D0AE56B1E5}"/>
              </a:ext>
            </a:extLst>
          </p:cNvPr>
          <p:cNvSpPr txBox="1"/>
          <p:nvPr/>
        </p:nvSpPr>
        <p:spPr>
          <a:xfrm>
            <a:off x="838200" y="1690688"/>
            <a:ext cx="629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3. The Distribution of Research and Development Funding Across AI Firms </a:t>
            </a:r>
          </a:p>
        </p:txBody>
      </p:sp>
    </p:spTree>
    <p:extLst>
      <p:ext uri="{BB962C8B-B14F-4D97-AF65-F5344CB8AC3E}">
        <p14:creationId xmlns:p14="http://schemas.microsoft.com/office/powerpoint/2010/main" val="3086422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6CE01-E2C7-4683-8770-DCFC64232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6" y="2670292"/>
            <a:ext cx="6486752" cy="3445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5D732D-882D-463E-BE00-DAC8A891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1121B-4502-4614-8EED-C1AF744CE732}"/>
                  </a:ext>
                </a:extLst>
              </p:cNvPr>
              <p:cNvSpPr txBox="1"/>
              <p:nvPr/>
            </p:nvSpPr>
            <p:spPr>
              <a:xfrm>
                <a:off x="6096000" y="1990725"/>
                <a:ext cx="5812255" cy="357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Edges represent collaboration between firms – average degree is 3.59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Each time period, firms break off some of their connections and form new ones -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𝑏𝑟𝑒𝑎𝑘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     Newman (2001) and Shi et al. (2015)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1121B-4502-4614-8EED-C1AF744CE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90725"/>
                <a:ext cx="5812255" cy="3570401"/>
              </a:xfrm>
              <a:prstGeom prst="rect">
                <a:avLst/>
              </a:prstGeom>
              <a:blipFill>
                <a:blip r:embed="rId3"/>
                <a:stretch>
                  <a:fillRect l="-1364" t="-1368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4B965-8198-4E9E-B605-A536A009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E60AF-DCE6-4F57-9231-8746A51B554A}"/>
              </a:ext>
            </a:extLst>
          </p:cNvPr>
          <p:cNvSpPr txBox="1"/>
          <p:nvPr/>
        </p:nvSpPr>
        <p:spPr>
          <a:xfrm>
            <a:off x="609600" y="1990725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4. Collaboration Between Firms Automating Different Types of Task in 2018, Task-Type Level</a:t>
            </a:r>
          </a:p>
        </p:txBody>
      </p:sp>
    </p:spTree>
    <p:extLst>
      <p:ext uri="{BB962C8B-B14F-4D97-AF65-F5344CB8AC3E}">
        <p14:creationId xmlns:p14="http://schemas.microsoft.com/office/powerpoint/2010/main" val="56068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59F5-F608-49BF-9F90-8C252B71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Current Approaches</a:t>
            </a:r>
          </a:p>
        </p:txBody>
      </p:sp>
    </p:spTree>
    <p:extLst>
      <p:ext uri="{BB962C8B-B14F-4D97-AF65-F5344CB8AC3E}">
        <p14:creationId xmlns:p14="http://schemas.microsoft.com/office/powerpoint/2010/main" val="3288065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41E3A-34BA-4860-A76C-D7720050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70326-4EB4-4C7B-8ADB-7141ABF03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29756" r="15380" b="11884"/>
          <a:stretch/>
        </p:blipFill>
        <p:spPr>
          <a:xfrm>
            <a:off x="1337545" y="2266949"/>
            <a:ext cx="8764854" cy="3895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BE89F3-80D1-4166-975C-25DF93E1763C}"/>
              </a:ext>
            </a:extLst>
          </p:cNvPr>
          <p:cNvSpPr txBox="1"/>
          <p:nvPr/>
        </p:nvSpPr>
        <p:spPr>
          <a:xfrm>
            <a:off x="1337545" y="1650517"/>
            <a:ext cx="767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5. The Decision Tree Firms Go Through to Collaborate Each Time-Step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A0E667-BB2B-48DE-8ABD-17DCACA2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320149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5FB0-88D8-4585-A8AC-E7D102FD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08BF12-CB2D-433B-A41B-E3170B78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31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AB91E8-649A-42B2-A912-A366DAE5A39F}"/>
                  </a:ext>
                </a:extLst>
              </p:cNvPr>
              <p:cNvSpPr/>
              <p:nvPr/>
            </p:nvSpPr>
            <p:spPr>
              <a:xfrm>
                <a:off x="838200" y="2201366"/>
                <a:ext cx="1097280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Firms then spend their funding on research projects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Can carry out two types of project – radical and incremental: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𝑟𝑎𝑑𝑖𝑐𝑎𝑙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𝑖𝑛𝑐𝑟𝑒𝑚𝑒𝑛𝑡𝑎𝑙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GB" sz="2400" dirty="0"/>
              </a:p>
              <a:p>
                <a:r>
                  <a:rPr lang="en-GB" sz="2400" dirty="0"/>
                  <a:t>    (Kane 2016)</a:t>
                </a:r>
              </a:p>
              <a:p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Incremental projects are more likely to be successful than incremental ones</a:t>
                </a:r>
              </a:p>
              <a:p>
                <a:r>
                  <a:rPr lang="en-GB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Radical projects have greater potential payoffs than incremental ones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AB91E8-649A-42B2-A912-A366DAE5A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01366"/>
                <a:ext cx="10972800" cy="4524315"/>
              </a:xfrm>
              <a:prstGeom prst="rect">
                <a:avLst/>
              </a:prstGeom>
              <a:blipFill>
                <a:blip r:embed="rId2"/>
                <a:stretch>
                  <a:fillRect l="-778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051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5678-5BC3-4F22-BD09-86330902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Diffusion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4076-AF20-48EA-804A-0F65ADD7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32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CFCE06-33C1-47C2-85EC-4A13FF8E88A5}"/>
                  </a:ext>
                </a:extLst>
              </p:cNvPr>
              <p:cNvSpPr txBox="1"/>
              <p:nvPr/>
            </p:nvSpPr>
            <p:spPr>
              <a:xfrm>
                <a:off x="1143000" y="2152650"/>
                <a:ext cx="930592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Firms consider neighbours on the network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If they are working on automating the same task type, then they can decide to adopt their technology based on a resistance function (Peyton-Young 2004)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If they are working on automating different types of task, they can launch a ‘joint venture’ – increases the probability of a successful incremental innovation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400" dirty="0"/>
                  <a:t> (Santamaria et al. 2015)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CFCE06-33C1-47C2-85EC-4A13FF8E8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152650"/>
                <a:ext cx="9305925" cy="3416320"/>
              </a:xfrm>
              <a:prstGeom prst="rect">
                <a:avLst/>
              </a:prstGeom>
              <a:blipFill>
                <a:blip r:embed="rId2"/>
                <a:stretch>
                  <a:fillRect l="-917" t="-142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192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2A67-7526-4E25-9748-07FB8CAF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Entry/Exit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A1AE1C-1533-40E7-87E7-C179524E4683}"/>
                  </a:ext>
                </a:extLst>
              </p:cNvPr>
              <p:cNvSpPr txBox="1"/>
              <p:nvPr/>
            </p:nvSpPr>
            <p:spPr>
              <a:xfrm>
                <a:off x="7900987" y="-1415832"/>
                <a:ext cx="4162425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400" dirty="0"/>
              </a:p>
              <a:p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Significant at 0.1% level – adjusted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of 0.936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Interesting points –models with other lags not significant – very short time-series though, which means that cointegration/ADF tests have very low power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A1AE1C-1533-40E7-87E7-C179524E4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987" y="-1415832"/>
                <a:ext cx="4162425" cy="7478970"/>
              </a:xfrm>
              <a:prstGeom prst="rect">
                <a:avLst/>
              </a:prstGeom>
              <a:blipFill>
                <a:blip r:embed="rId2"/>
                <a:stretch>
                  <a:fillRect l="-1903" r="-3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E5F9E24-0445-48FA-A9E7-04A53B355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/>
          <a:stretch/>
        </p:blipFill>
        <p:spPr>
          <a:xfrm>
            <a:off x="681038" y="2228850"/>
            <a:ext cx="7096125" cy="40008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1C8D6-B857-4313-A8BF-9B42BF1E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33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F7FD2-C9AB-403D-8744-75E856E54A37}"/>
              </a:ext>
            </a:extLst>
          </p:cNvPr>
          <p:cNvSpPr txBox="1"/>
          <p:nvPr/>
        </p:nvSpPr>
        <p:spPr>
          <a:xfrm>
            <a:off x="933450" y="1690688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6. The Relationship Between the Total Funding and the Number of Firms</a:t>
            </a:r>
          </a:p>
        </p:txBody>
      </p:sp>
    </p:spTree>
    <p:extLst>
      <p:ext uri="{BB962C8B-B14F-4D97-AF65-F5344CB8AC3E}">
        <p14:creationId xmlns:p14="http://schemas.microsoft.com/office/powerpoint/2010/main" val="334652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81EA-E7EA-4F4D-AF6E-FFE47A6C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Approaches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7142-2F84-4121-97F7-6DB48B74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7B19B-527C-4B09-A846-BCD68E211F56}"/>
              </a:ext>
            </a:extLst>
          </p:cNvPr>
          <p:cNvSpPr txBox="1"/>
          <p:nvPr/>
        </p:nvSpPr>
        <p:spPr>
          <a:xfrm>
            <a:off x="382775" y="2561480"/>
            <a:ext cx="56635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Notable previous predictions: Frey and Osborne (2013, 2017), </a:t>
            </a:r>
            <a:r>
              <a:rPr lang="en-GB" sz="2400" dirty="0" err="1"/>
              <a:t>Manyika</a:t>
            </a:r>
            <a:r>
              <a:rPr lang="en-GB" sz="2400" dirty="0"/>
              <a:t> et al. (2017), Blinder et al. 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Get experts or non-experts to label tasks/occupations as computerisable or not by </a:t>
            </a:r>
            <a:r>
              <a:rPr lang="en-GB" sz="2400" i="1" dirty="0"/>
              <a:t>t</a:t>
            </a:r>
            <a:r>
              <a:rPr lang="en-GB" sz="2400" dirty="0"/>
              <a:t>, then use labels to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7DC54-DA6A-4521-AE56-BA5CBC516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9" t="16086" r="35354" b="7315"/>
          <a:stretch/>
        </p:blipFill>
        <p:spPr>
          <a:xfrm>
            <a:off x="6145696" y="1103243"/>
            <a:ext cx="3836504" cy="52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A77-F62F-4425-8268-7F998593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– Frey and Osborne (2017)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E54BD-5469-415D-8521-5D426C62812F}"/>
              </a:ext>
            </a:extLst>
          </p:cNvPr>
          <p:cNvSpPr/>
          <p:nvPr/>
        </p:nvSpPr>
        <p:spPr>
          <a:xfrm>
            <a:off x="766438" y="1951738"/>
            <a:ext cx="101530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Get set of experts to ‘eyeball’ descriptions of 70 O*NET occupations – experts  label occupations as computerisable\not by 2050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Expert opinions train gaussian process classifier - feature vectors are scores on 9 O*NET abilities measures that are ‘bottlenecks to automation’ (Frey and Osborne 2013,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Apply the classifier to all other O*NET occupations to produce forecasts –find 47% of O*NET occupations are computerisable by 2050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25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5A-783B-40E2-9C39-38A101D3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647E6-F12D-4EEF-9303-3B6C4500AB92}"/>
              </a:ext>
            </a:extLst>
          </p:cNvPr>
          <p:cNvSpPr txBox="1"/>
          <p:nvPr/>
        </p:nvSpPr>
        <p:spPr>
          <a:xfrm>
            <a:off x="451031" y="1690688"/>
            <a:ext cx="5288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Forecasts are only as reliable as expert/non-expert predictions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Expert predictions without an underlying quantitative model are unreliable predictors of technological progress (Armstrong et al. 2014, Autor 2014/2015, Grace et al.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Forecast are unlikely to be reliable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0FEC77-079B-421F-AFC7-88F0870D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E4C01-167F-4C2B-9BDB-E99BB9576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2317"/>
            <a:ext cx="5462489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7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6779-3218-4E69-A247-86471DA2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Our Model</a:t>
            </a:r>
          </a:p>
        </p:txBody>
      </p:sp>
    </p:spTree>
    <p:extLst>
      <p:ext uri="{BB962C8B-B14F-4D97-AF65-F5344CB8AC3E}">
        <p14:creationId xmlns:p14="http://schemas.microsoft.com/office/powerpoint/2010/main" val="292454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5D4E-A33C-4AF8-B67F-B6520D9A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Contribution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8E9E9-59B3-4D2A-9BEC-4FDD43BEAC02}"/>
              </a:ext>
            </a:extLst>
          </p:cNvPr>
          <p:cNvSpPr txBox="1"/>
          <p:nvPr/>
        </p:nvSpPr>
        <p:spPr>
          <a:xfrm>
            <a:off x="838200" y="1867092"/>
            <a:ext cx="970222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Build first simple empirical forecasting model of </a:t>
            </a:r>
            <a:r>
              <a:rPr lang="en-GB" sz="2400" dirty="0" err="1"/>
              <a:t>computerisibility</a:t>
            </a:r>
            <a:r>
              <a:rPr lang="en-GB" sz="2400" dirty="0"/>
              <a:t> of tasks –  computationally simulate firms and how they interact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Estimate of </a:t>
            </a:r>
            <a:r>
              <a:rPr lang="en-GB" sz="2400" dirty="0" err="1"/>
              <a:t>computerisability</a:t>
            </a:r>
            <a:r>
              <a:rPr lang="en-GB" sz="2400" dirty="0"/>
              <a:t> of tasks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Build dataset of all firms working on computerising different types of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Validate model with prediction of current computerizability from past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Can map to occupations to forecast full and partial </a:t>
            </a:r>
            <a:r>
              <a:rPr lang="en-GB" sz="2400" dirty="0" err="1"/>
              <a:t>computerisability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D2C1B-82C6-468D-A2CB-BBF091E0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2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6E41-8A0F-4692-ADBF-8184C897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894"/>
            <a:ext cx="10515600" cy="1325563"/>
          </a:xfrm>
        </p:spPr>
        <p:txBody>
          <a:bodyPr/>
          <a:lstStyle/>
          <a:p>
            <a:r>
              <a:rPr lang="en-GB" dirty="0"/>
              <a:t>Output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856A6-BDA0-4F55-B442-3E8B2C0D19E7}"/>
              </a:ext>
            </a:extLst>
          </p:cNvPr>
          <p:cNvSpPr txBox="1"/>
          <p:nvPr/>
        </p:nvSpPr>
        <p:spPr>
          <a:xfrm>
            <a:off x="918882" y="2177198"/>
            <a:ext cx="91361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‘Level of Automation’ of each of the 19 task types in 2050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This is a measure of the complexity that can be automated using computer controlled equipment at this time - based on O*NET ‘level’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 is the highest level of complexity of a task which can be performed by a human at this time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76877-8D1E-4763-BA49-DC845057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30C-D012-4ABD-B0DC-B1B7ACB907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0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1339</Words>
  <Application>Microsoft Office PowerPoint</Application>
  <PresentationFormat>Widescreen</PresentationFormat>
  <Paragraphs>269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Forecasting the Computerisability of Tasks</vt:lpstr>
      <vt:lpstr>Outline</vt:lpstr>
      <vt:lpstr>Current Approaches</vt:lpstr>
      <vt:lpstr>Current Approaches</vt:lpstr>
      <vt:lpstr>Example – Frey and Osborne (2017)</vt:lpstr>
      <vt:lpstr>Issue </vt:lpstr>
      <vt:lpstr>Our Model</vt:lpstr>
      <vt:lpstr>Our Contribution</vt:lpstr>
      <vt:lpstr>Output</vt:lpstr>
      <vt:lpstr>Dataset</vt:lpstr>
      <vt:lpstr>Dataset</vt:lpstr>
      <vt:lpstr>What The Firms Do</vt:lpstr>
      <vt:lpstr>Results</vt:lpstr>
      <vt:lpstr>Vaildation</vt:lpstr>
      <vt:lpstr>Results – Monte-Carlo Run</vt:lpstr>
      <vt:lpstr>Results</vt:lpstr>
      <vt:lpstr>Analysis</vt:lpstr>
      <vt:lpstr>Partial Automation Potential</vt:lpstr>
      <vt:lpstr>Partial Automation Potential</vt:lpstr>
      <vt:lpstr>Questions?  (Kieran.Marray@maths.ox.ac.uk)   </vt:lpstr>
      <vt:lpstr>PowerPoint Presentation</vt:lpstr>
      <vt:lpstr>Selected References</vt:lpstr>
      <vt:lpstr>Appendix</vt:lpstr>
      <vt:lpstr>Results</vt:lpstr>
      <vt:lpstr>PowerPoint Presentation</vt:lpstr>
      <vt:lpstr>Detail on Time-Steps</vt:lpstr>
      <vt:lpstr>PowerPoint Presentation</vt:lpstr>
      <vt:lpstr>Funding</vt:lpstr>
      <vt:lpstr>Collaboration</vt:lpstr>
      <vt:lpstr>Collaboration</vt:lpstr>
      <vt:lpstr>Research</vt:lpstr>
      <vt:lpstr>Information Diffusion</vt:lpstr>
      <vt:lpstr>Market Entry/Exit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Marray</dc:creator>
  <cp:lastModifiedBy>Kieran Marray</cp:lastModifiedBy>
  <cp:revision>12</cp:revision>
  <dcterms:created xsi:type="dcterms:W3CDTF">2019-09-30T16:27:07Z</dcterms:created>
  <dcterms:modified xsi:type="dcterms:W3CDTF">2020-02-05T21:02:44Z</dcterms:modified>
</cp:coreProperties>
</file>